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2"/>
    <p:sldMasterId id="2147483725" r:id="rId3"/>
    <p:sldMasterId id="2147483740" r:id="rId4"/>
  </p:sldMasterIdLst>
  <p:notesMasterIdLst>
    <p:notesMasterId r:id="rId40"/>
  </p:notesMasterIdLst>
  <p:handoutMasterIdLst>
    <p:handoutMasterId r:id="rId41"/>
  </p:handoutMasterIdLst>
  <p:sldIdLst>
    <p:sldId id="315" r:id="rId5"/>
    <p:sldId id="257" r:id="rId6"/>
    <p:sldId id="296" r:id="rId7"/>
    <p:sldId id="258" r:id="rId8"/>
    <p:sldId id="307" r:id="rId9"/>
    <p:sldId id="259" r:id="rId10"/>
    <p:sldId id="287" r:id="rId11"/>
    <p:sldId id="310" r:id="rId12"/>
    <p:sldId id="308" r:id="rId13"/>
    <p:sldId id="309" r:id="rId14"/>
    <p:sldId id="297" r:id="rId15"/>
    <p:sldId id="306" r:id="rId16"/>
    <p:sldId id="298" r:id="rId17"/>
    <p:sldId id="300" r:id="rId18"/>
    <p:sldId id="302" r:id="rId19"/>
    <p:sldId id="293" r:id="rId20"/>
    <p:sldId id="294" r:id="rId21"/>
    <p:sldId id="312" r:id="rId22"/>
    <p:sldId id="303" r:id="rId23"/>
    <p:sldId id="301" r:id="rId24"/>
    <p:sldId id="304" r:id="rId25"/>
    <p:sldId id="313" r:id="rId26"/>
    <p:sldId id="311" r:id="rId27"/>
    <p:sldId id="314" r:id="rId28"/>
    <p:sldId id="305" r:id="rId29"/>
    <p:sldId id="320" r:id="rId30"/>
    <p:sldId id="288" r:id="rId31"/>
    <p:sldId id="316" r:id="rId32"/>
    <p:sldId id="317" r:id="rId33"/>
    <p:sldId id="318" r:id="rId34"/>
    <p:sldId id="321" r:id="rId35"/>
    <p:sldId id="319" r:id="rId36"/>
    <p:sldId id="272" r:id="rId37"/>
    <p:sldId id="277" r:id="rId38"/>
    <p:sldId id="273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A2907"/>
    <a:srgbClr val="D02300"/>
    <a:srgbClr val="4A9C00"/>
    <a:srgbClr val="568616"/>
    <a:srgbClr val="666633"/>
    <a:srgbClr val="950101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0" autoAdjust="0"/>
    <p:restoredTop sz="96013" autoAdjust="0"/>
  </p:normalViewPr>
  <p:slideViewPr>
    <p:cSldViewPr>
      <p:cViewPr varScale="1">
        <p:scale>
          <a:sx n="112" d="100"/>
          <a:sy n="112" d="100"/>
        </p:scale>
        <p:origin x="-15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63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UTPA%20Classes\Fall%202013\Senior%20Design%20I\QFD%20Diagra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UTPA%20Classes\Fall%202013\Senior%20Design%20I\QFD%20Diagra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102919699362393E-2"/>
          <c:y val="2.3060796645702267E-2"/>
          <c:w val="0.83109788220090164"/>
          <c:h val="0.95387840670860202"/>
        </c:manualLayout>
      </c:layout>
      <c:scatterChart>
        <c:scatterStyle val="lineMarker"/>
        <c:varyColors val="0"/>
        <c:ser>
          <c:idx val="1"/>
          <c:order val="0"/>
          <c:tx>
            <c:v>Our Product</c:v>
          </c:tx>
          <c:spPr>
            <a:ln w="12700">
              <a:solidFill>
                <a:srgbClr val="FF0000"/>
              </a:solidFill>
            </a:ln>
          </c:spPr>
          <c:marker>
            <c:symbol val="plus"/>
            <c:size val="12"/>
            <c:spPr>
              <a:ln w="12700">
                <a:solidFill>
                  <a:srgbClr val="FF0000"/>
                </a:solidFill>
              </a:ln>
            </c:spPr>
          </c:marker>
          <c:xVal>
            <c:numRef>
              <c:f>'House of Quality'!$BU$41:$BU$56</c:f>
              <c:numCache>
                <c:formatCode>General</c:formatCode>
                <c:ptCount val="16"/>
                <c:pt idx="0">
                  <c:v>3</c:v>
                </c:pt>
                <c:pt idx="1">
                  <c:v>5</c:v>
                </c:pt>
                <c:pt idx="2">
                  <c:v>1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</c:numCache>
            </c:numRef>
          </c:xVal>
          <c:yVal>
            <c:numRef>
              <c:f>'House of Quality'!$B$41:$B$56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</c:ser>
        <c:ser>
          <c:idx val="0"/>
          <c:order val="1"/>
          <c:tx>
            <c:v>Competitor #1</c:v>
          </c:tx>
          <c:spPr>
            <a:ln w="12700">
              <a:solidFill>
                <a:srgbClr val="002060"/>
              </a:solidFill>
            </a:ln>
          </c:spPr>
          <c:marker>
            <c:symbol val="star"/>
            <c:size val="10"/>
            <c:spPr>
              <a:ln w="12700">
                <a:solidFill>
                  <a:srgbClr val="002060"/>
                </a:solidFill>
              </a:ln>
            </c:spPr>
          </c:marker>
          <c:xVal>
            <c:numRef>
              <c:f>'House of Quality'!$BV$41:$BV$56</c:f>
              <c:numCache>
                <c:formatCode>General</c:formatCode>
                <c:ptCount val="16"/>
                <c:pt idx="0">
                  <c:v>3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</c:numCache>
            </c:numRef>
          </c:xVal>
          <c:yVal>
            <c:numRef>
              <c:f>'House of Quality'!$B$41:$B$56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</c:ser>
        <c:ser>
          <c:idx val="2"/>
          <c:order val="2"/>
          <c:tx>
            <c:v>Competitor #2</c:v>
          </c:tx>
          <c:spPr>
            <a:ln w="12700">
              <a:solidFill>
                <a:srgbClr val="00CC00"/>
              </a:solidFill>
            </a:ln>
          </c:spPr>
          <c:marker>
            <c:symbol val="circle"/>
            <c:size val="8"/>
            <c:spPr>
              <a:noFill/>
              <a:ln w="12700">
                <a:solidFill>
                  <a:srgbClr val="00CC00"/>
                </a:solidFill>
              </a:ln>
            </c:spPr>
          </c:marker>
          <c:xVal>
            <c:numRef>
              <c:f>'House of Quality'!$BW$41:$BW$56</c:f>
              <c:numCache>
                <c:formatCode>General</c:formatCode>
                <c:ptCount val="16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0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</c:numCache>
            </c:numRef>
          </c:xVal>
          <c:yVal>
            <c:numRef>
              <c:f>'House of Quality'!$B$41:$B$56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</c:ser>
        <c:ser>
          <c:idx val="3"/>
          <c:order val="3"/>
          <c:tx>
            <c:v>Competitor #3</c:v>
          </c:tx>
          <c:spPr>
            <a:ln w="12700">
              <a:solidFill>
                <a:srgbClr val="FF9900"/>
              </a:solidFill>
            </a:ln>
          </c:spPr>
          <c:marker>
            <c:symbol val="x"/>
            <c:size val="8"/>
            <c:spPr>
              <a:ln>
                <a:solidFill>
                  <a:srgbClr val="FF9900"/>
                </a:solidFill>
              </a:ln>
            </c:spPr>
          </c:marker>
          <c:xVal>
            <c:numRef>
              <c:f>'House of Quality'!$BX$41:$BX$56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</c:numCache>
            </c:numRef>
          </c:xVal>
          <c:yVal>
            <c:numRef>
              <c:f>'House of Quality'!$B$41:$B$56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</c:ser>
        <c:ser>
          <c:idx val="4"/>
          <c:order val="4"/>
          <c:tx>
            <c:v>Competitor #4</c:v>
          </c:tx>
          <c:spPr>
            <a:ln w="12700">
              <a:solidFill>
                <a:srgbClr val="7030A0"/>
              </a:solidFill>
            </a:ln>
          </c:spPr>
          <c:marker>
            <c:symbol val="diamond"/>
            <c:size val="10"/>
            <c:spPr>
              <a:noFill/>
              <a:ln>
                <a:solidFill>
                  <a:srgbClr val="7030A0"/>
                </a:solidFill>
              </a:ln>
            </c:spPr>
          </c:marker>
          <c:xVal>
            <c:numRef>
              <c:f>'House of Quality'!$BY$41:$BY$56</c:f>
              <c:numCache>
                <c:formatCode>General</c:formatCode>
                <c:ptCount val="16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</c:numCache>
            </c:numRef>
          </c:xVal>
          <c:yVal>
            <c:numRef>
              <c:f>'House of Quality'!$B$41:$B$56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76960"/>
        <c:axId val="88139264"/>
      </c:scatterChart>
      <c:valAx>
        <c:axId val="84376960"/>
        <c:scaling>
          <c:orientation val="minMax"/>
          <c:max val="5"/>
          <c:min val="0"/>
        </c:scaling>
        <c:delete val="1"/>
        <c:axPos val="t"/>
        <c:numFmt formatCode="General" sourceLinked="1"/>
        <c:majorTickMark val="out"/>
        <c:minorTickMark val="none"/>
        <c:tickLblPos val="none"/>
        <c:crossAx val="88139264"/>
        <c:crossesAt val="1"/>
        <c:crossBetween val="midCat"/>
        <c:majorUnit val="1"/>
      </c:valAx>
      <c:valAx>
        <c:axId val="88139264"/>
        <c:scaling>
          <c:orientation val="maxMin"/>
          <c:max val="16"/>
          <c:min val="1"/>
        </c:scaling>
        <c:delete val="1"/>
        <c:axPos val="l"/>
        <c:numFmt formatCode="General" sourceLinked="1"/>
        <c:majorTickMark val="out"/>
        <c:minorTickMark val="none"/>
        <c:tickLblPos val="none"/>
        <c:crossAx val="84376960"/>
        <c:crossesAt val="0"/>
        <c:crossBetween val="midCat"/>
      </c:valAx>
    </c:plotArea>
    <c:legend>
      <c:legendPos val="r"/>
      <c:layout>
        <c:manualLayout>
          <c:xMode val="edge"/>
          <c:yMode val="edge"/>
          <c:x val="0.12608235002830273"/>
          <c:y val="0.8162348779912858"/>
          <c:w val="0.75563976871370864"/>
          <c:h val="0.16422738914491419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247570310907292E-2"/>
          <c:y val="8.4945070079917598E-2"/>
          <c:w val="0.93986997011406614"/>
          <c:h val="0.8269707517403716"/>
        </c:manualLayout>
      </c:layout>
      <c:scatterChart>
        <c:scatterStyle val="lineMarker"/>
        <c:varyColors val="0"/>
        <c:ser>
          <c:idx val="1"/>
          <c:order val="0"/>
          <c:tx>
            <c:v>Our Product</c:v>
          </c:tx>
          <c:spPr>
            <a:ln w="12700">
              <a:solidFill>
                <a:srgbClr val="FF0000"/>
              </a:solidFill>
            </a:ln>
          </c:spPr>
          <c:marker>
            <c:symbol val="plus"/>
            <c:size val="12"/>
            <c:spPr>
              <a:ln w="12700">
                <a:solidFill>
                  <a:srgbClr val="FF0000"/>
                </a:solidFill>
              </a:ln>
            </c:spPr>
          </c:marker>
          <c:xVal>
            <c:numRef>
              <c:f>'House of Quality'!$I$73:$BT$73</c:f>
              <c:numCache>
                <c:formatCode>General</c:formatCode>
                <c:ptCount val="64"/>
                <c:pt idx="0">
                  <c:v>1</c:v>
                </c:pt>
                <c:pt idx="4">
                  <c:v>2</c:v>
                </c:pt>
                <c:pt idx="8">
                  <c:v>3</c:v>
                </c:pt>
                <c:pt idx="12">
                  <c:v>4</c:v>
                </c:pt>
                <c:pt idx="16">
                  <c:v>5</c:v>
                </c:pt>
                <c:pt idx="20">
                  <c:v>6</c:v>
                </c:pt>
                <c:pt idx="24">
                  <c:v>7</c:v>
                </c:pt>
                <c:pt idx="28">
                  <c:v>8</c:v>
                </c:pt>
                <c:pt idx="32">
                  <c:v>9</c:v>
                </c:pt>
                <c:pt idx="36">
                  <c:v>10</c:v>
                </c:pt>
                <c:pt idx="40">
                  <c:v>11</c:v>
                </c:pt>
                <c:pt idx="44">
                  <c:v>12</c:v>
                </c:pt>
                <c:pt idx="48">
                  <c:v>13</c:v>
                </c:pt>
                <c:pt idx="52">
                  <c:v>14</c:v>
                </c:pt>
                <c:pt idx="56">
                  <c:v>15</c:v>
                </c:pt>
                <c:pt idx="60">
                  <c:v>16</c:v>
                </c:pt>
              </c:numCache>
            </c:numRef>
          </c:xVal>
          <c:yVal>
            <c:numRef>
              <c:f>'House of Quality'!$I$62:$BT$62</c:f>
              <c:numCache>
                <c:formatCode>General</c:formatCode>
                <c:ptCount val="64"/>
                <c:pt idx="0">
                  <c:v>1</c:v>
                </c:pt>
                <c:pt idx="4">
                  <c:v>3</c:v>
                </c:pt>
                <c:pt idx="8">
                  <c:v>4</c:v>
                </c:pt>
                <c:pt idx="12">
                  <c:v>2</c:v>
                </c:pt>
              </c:numCache>
            </c:numRef>
          </c:yVal>
          <c:smooth val="0"/>
        </c:ser>
        <c:ser>
          <c:idx val="0"/>
          <c:order val="1"/>
          <c:tx>
            <c:v>Competitor #1</c:v>
          </c:tx>
          <c:spPr>
            <a:ln w="12700">
              <a:solidFill>
                <a:srgbClr val="002060"/>
              </a:solidFill>
            </a:ln>
          </c:spPr>
          <c:marker>
            <c:symbol val="star"/>
            <c:size val="10"/>
            <c:spPr>
              <a:ln w="12700">
                <a:solidFill>
                  <a:srgbClr val="002060"/>
                </a:solidFill>
              </a:ln>
            </c:spPr>
          </c:marker>
          <c:xVal>
            <c:numRef>
              <c:f>'House of Quality'!$I$73:$BT$73</c:f>
              <c:numCache>
                <c:formatCode>General</c:formatCode>
                <c:ptCount val="64"/>
                <c:pt idx="0">
                  <c:v>1</c:v>
                </c:pt>
                <c:pt idx="4">
                  <c:v>2</c:v>
                </c:pt>
                <c:pt idx="8">
                  <c:v>3</c:v>
                </c:pt>
                <c:pt idx="12">
                  <c:v>4</c:v>
                </c:pt>
                <c:pt idx="16">
                  <c:v>5</c:v>
                </c:pt>
                <c:pt idx="20">
                  <c:v>6</c:v>
                </c:pt>
                <c:pt idx="24">
                  <c:v>7</c:v>
                </c:pt>
                <c:pt idx="28">
                  <c:v>8</c:v>
                </c:pt>
                <c:pt idx="32">
                  <c:v>9</c:v>
                </c:pt>
                <c:pt idx="36">
                  <c:v>10</c:v>
                </c:pt>
                <c:pt idx="40">
                  <c:v>11</c:v>
                </c:pt>
                <c:pt idx="44">
                  <c:v>12</c:v>
                </c:pt>
                <c:pt idx="48">
                  <c:v>13</c:v>
                </c:pt>
                <c:pt idx="52">
                  <c:v>14</c:v>
                </c:pt>
                <c:pt idx="56">
                  <c:v>15</c:v>
                </c:pt>
                <c:pt idx="60">
                  <c:v>16</c:v>
                </c:pt>
              </c:numCache>
            </c:numRef>
          </c:xVal>
          <c:yVal>
            <c:numRef>
              <c:f>'House of Quality'!$I$63:$BT$63</c:f>
              <c:numCache>
                <c:formatCode>General</c:formatCode>
                <c:ptCount val="64"/>
                <c:pt idx="0">
                  <c:v>2</c:v>
                </c:pt>
                <c:pt idx="4">
                  <c:v>3</c:v>
                </c:pt>
                <c:pt idx="8">
                  <c:v>5</c:v>
                </c:pt>
                <c:pt idx="12">
                  <c:v>1</c:v>
                </c:pt>
              </c:numCache>
            </c:numRef>
          </c:yVal>
          <c:smooth val="0"/>
        </c:ser>
        <c:ser>
          <c:idx val="2"/>
          <c:order val="2"/>
          <c:tx>
            <c:v>Competitor #2</c:v>
          </c:tx>
          <c:spPr>
            <a:ln w="12700" cmpd="sng">
              <a:solidFill>
                <a:srgbClr val="00CC00"/>
              </a:solidFill>
            </a:ln>
          </c:spPr>
          <c:marker>
            <c:symbol val="circle"/>
            <c:size val="8"/>
            <c:spPr>
              <a:noFill/>
              <a:ln w="12700">
                <a:solidFill>
                  <a:srgbClr val="00CC00"/>
                </a:solidFill>
              </a:ln>
            </c:spPr>
          </c:marker>
          <c:xVal>
            <c:numRef>
              <c:f>'House of Quality'!$I$73:$BT$73</c:f>
              <c:numCache>
                <c:formatCode>General</c:formatCode>
                <c:ptCount val="64"/>
                <c:pt idx="0">
                  <c:v>1</c:v>
                </c:pt>
                <c:pt idx="4">
                  <c:v>2</c:v>
                </c:pt>
                <c:pt idx="8">
                  <c:v>3</c:v>
                </c:pt>
                <c:pt idx="12">
                  <c:v>4</c:v>
                </c:pt>
                <c:pt idx="16">
                  <c:v>5</c:v>
                </c:pt>
                <c:pt idx="20">
                  <c:v>6</c:v>
                </c:pt>
                <c:pt idx="24">
                  <c:v>7</c:v>
                </c:pt>
                <c:pt idx="28">
                  <c:v>8</c:v>
                </c:pt>
                <c:pt idx="32">
                  <c:v>9</c:v>
                </c:pt>
                <c:pt idx="36">
                  <c:v>10</c:v>
                </c:pt>
                <c:pt idx="40">
                  <c:v>11</c:v>
                </c:pt>
                <c:pt idx="44">
                  <c:v>12</c:v>
                </c:pt>
                <c:pt idx="48">
                  <c:v>13</c:v>
                </c:pt>
                <c:pt idx="52">
                  <c:v>14</c:v>
                </c:pt>
                <c:pt idx="56">
                  <c:v>15</c:v>
                </c:pt>
                <c:pt idx="60">
                  <c:v>16</c:v>
                </c:pt>
              </c:numCache>
            </c:numRef>
          </c:xVal>
          <c:yVal>
            <c:numRef>
              <c:f>'House of Quality'!$I$64:$BT$64</c:f>
              <c:numCache>
                <c:formatCode>General</c:formatCode>
                <c:ptCount val="64"/>
                <c:pt idx="0">
                  <c:v>3</c:v>
                </c:pt>
                <c:pt idx="4">
                  <c:v>0</c:v>
                </c:pt>
                <c:pt idx="8">
                  <c:v>4</c:v>
                </c:pt>
                <c:pt idx="12">
                  <c:v>5</c:v>
                </c:pt>
              </c:numCache>
            </c:numRef>
          </c:yVal>
          <c:smooth val="0"/>
        </c:ser>
        <c:ser>
          <c:idx val="3"/>
          <c:order val="3"/>
          <c:tx>
            <c:v>Competitor #3</c:v>
          </c:tx>
          <c:spPr>
            <a:ln w="12700">
              <a:solidFill>
                <a:srgbClr val="FF9900"/>
              </a:solidFill>
            </a:ln>
          </c:spPr>
          <c:marker>
            <c:symbol val="x"/>
            <c:size val="8"/>
            <c:spPr>
              <a:ln>
                <a:solidFill>
                  <a:srgbClr val="FF9900"/>
                </a:solidFill>
              </a:ln>
            </c:spPr>
          </c:marker>
          <c:xVal>
            <c:numRef>
              <c:f>'House of Quality'!$I$73:$BT$73</c:f>
              <c:numCache>
                <c:formatCode>General</c:formatCode>
                <c:ptCount val="64"/>
                <c:pt idx="0">
                  <c:v>1</c:v>
                </c:pt>
                <c:pt idx="4">
                  <c:v>2</c:v>
                </c:pt>
                <c:pt idx="8">
                  <c:v>3</c:v>
                </c:pt>
                <c:pt idx="12">
                  <c:v>4</c:v>
                </c:pt>
                <c:pt idx="16">
                  <c:v>5</c:v>
                </c:pt>
                <c:pt idx="20">
                  <c:v>6</c:v>
                </c:pt>
                <c:pt idx="24">
                  <c:v>7</c:v>
                </c:pt>
                <c:pt idx="28">
                  <c:v>8</c:v>
                </c:pt>
                <c:pt idx="32">
                  <c:v>9</c:v>
                </c:pt>
                <c:pt idx="36">
                  <c:v>10</c:v>
                </c:pt>
                <c:pt idx="40">
                  <c:v>11</c:v>
                </c:pt>
                <c:pt idx="44">
                  <c:v>12</c:v>
                </c:pt>
                <c:pt idx="48">
                  <c:v>13</c:v>
                </c:pt>
                <c:pt idx="52">
                  <c:v>14</c:v>
                </c:pt>
                <c:pt idx="56">
                  <c:v>15</c:v>
                </c:pt>
                <c:pt idx="60">
                  <c:v>16</c:v>
                </c:pt>
              </c:numCache>
            </c:numRef>
          </c:xVal>
          <c:yVal>
            <c:numRef>
              <c:f>'House of Quality'!$I$65:$BT$65</c:f>
              <c:numCache>
                <c:formatCode>General</c:formatCode>
                <c:ptCount val="64"/>
                <c:pt idx="0">
                  <c:v>4</c:v>
                </c:pt>
                <c:pt idx="4">
                  <c:v>1</c:v>
                </c:pt>
                <c:pt idx="8">
                  <c:v>5</c:v>
                </c:pt>
                <c:pt idx="12">
                  <c:v>4</c:v>
                </c:pt>
              </c:numCache>
            </c:numRef>
          </c:yVal>
          <c:smooth val="0"/>
        </c:ser>
        <c:ser>
          <c:idx val="4"/>
          <c:order val="4"/>
          <c:tx>
            <c:v>Competitor #4</c:v>
          </c:tx>
          <c:spPr>
            <a:ln w="12700">
              <a:solidFill>
                <a:srgbClr val="7030A0"/>
              </a:solidFill>
            </a:ln>
          </c:spPr>
          <c:marker>
            <c:symbol val="diamond"/>
            <c:size val="10"/>
            <c:spPr>
              <a:noFill/>
              <a:ln>
                <a:solidFill>
                  <a:srgbClr val="7030A0"/>
                </a:solidFill>
              </a:ln>
            </c:spPr>
          </c:marker>
          <c:xVal>
            <c:numRef>
              <c:f>'House of Quality'!$I$73:$BT$73</c:f>
              <c:numCache>
                <c:formatCode>General</c:formatCode>
                <c:ptCount val="64"/>
                <c:pt idx="0">
                  <c:v>1</c:v>
                </c:pt>
                <c:pt idx="4">
                  <c:v>2</c:v>
                </c:pt>
                <c:pt idx="8">
                  <c:v>3</c:v>
                </c:pt>
                <c:pt idx="12">
                  <c:v>4</c:v>
                </c:pt>
                <c:pt idx="16">
                  <c:v>5</c:v>
                </c:pt>
                <c:pt idx="20">
                  <c:v>6</c:v>
                </c:pt>
                <c:pt idx="24">
                  <c:v>7</c:v>
                </c:pt>
                <c:pt idx="28">
                  <c:v>8</c:v>
                </c:pt>
                <c:pt idx="32">
                  <c:v>9</c:v>
                </c:pt>
                <c:pt idx="36">
                  <c:v>10</c:v>
                </c:pt>
                <c:pt idx="40">
                  <c:v>11</c:v>
                </c:pt>
                <c:pt idx="44">
                  <c:v>12</c:v>
                </c:pt>
                <c:pt idx="48">
                  <c:v>13</c:v>
                </c:pt>
                <c:pt idx="52">
                  <c:v>14</c:v>
                </c:pt>
                <c:pt idx="56">
                  <c:v>15</c:v>
                </c:pt>
                <c:pt idx="60">
                  <c:v>16</c:v>
                </c:pt>
              </c:numCache>
            </c:numRef>
          </c:xVal>
          <c:yVal>
            <c:numRef>
              <c:f>'House of Quality'!$I$66:$BT$66</c:f>
              <c:numCache>
                <c:formatCode>General</c:formatCode>
                <c:ptCount val="64"/>
                <c:pt idx="0">
                  <c:v>5</c:v>
                </c:pt>
                <c:pt idx="4">
                  <c:v>5</c:v>
                </c:pt>
                <c:pt idx="8">
                  <c:v>2</c:v>
                </c:pt>
                <c:pt idx="1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044288"/>
        <c:axId val="88045824"/>
      </c:scatterChart>
      <c:valAx>
        <c:axId val="88044288"/>
        <c:scaling>
          <c:orientation val="minMax"/>
          <c:max val="16"/>
          <c:min val="1"/>
        </c:scaling>
        <c:delete val="1"/>
        <c:axPos val="b"/>
        <c:numFmt formatCode="General" sourceLinked="1"/>
        <c:majorTickMark val="out"/>
        <c:minorTickMark val="none"/>
        <c:tickLblPos val="none"/>
        <c:crossAx val="88045824"/>
        <c:crossesAt val="0"/>
        <c:crossBetween val="midCat"/>
        <c:majorUnit val="1"/>
      </c:valAx>
      <c:valAx>
        <c:axId val="88045824"/>
        <c:scaling>
          <c:orientation val="minMax"/>
          <c:max val="5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88044288"/>
        <c:crossesAt val="0"/>
        <c:crossBetween val="midCat"/>
      </c:valAx>
    </c:plotArea>
    <c:legend>
      <c:legendPos val="r"/>
      <c:layout>
        <c:manualLayout>
          <c:xMode val="edge"/>
          <c:yMode val="edge"/>
          <c:x val="0.8014564807554303"/>
          <c:y val="0.18897741458472081"/>
          <c:w val="0.15740936854456503"/>
          <c:h val="0.51752438856751359"/>
        </c:manualLayout>
      </c:layout>
      <c:overlay val="1"/>
    </c:legend>
    <c:plotVisOnly val="1"/>
    <c:dispBlanksAs val="span"/>
    <c:showDLblsOverMax val="0"/>
  </c:chart>
  <c:spPr>
    <a:ln w="9525" cmpd="sng"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8B88-0A6F-471C-B4C0-FC0B289F7CEB}" type="datetimeFigureOut">
              <a:rPr lang="es-MX" smtClean="0"/>
              <a:pPr/>
              <a:t>11/03/2015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1220C-5529-4896-89DC-5F6734CA7D78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391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3C0A7E-4900-4A87-B6CD-E5D82B357F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1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770CA-67DC-4232-8DAA-AC7071ACF68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8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</a:t>
            </a:r>
            <a:r>
              <a:rPr lang="en-US" baseline="0" dirty="0" smtClean="0"/>
              <a:t> Used References 4-8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770CA-67DC-4232-8DAA-AC7071ACF68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1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Summarize your market in the past, present, and future.</a:t>
            </a:r>
          </a:p>
          <a:p>
            <a:pPr lvl="1"/>
            <a:r>
              <a:rPr lang="en-US" dirty="0" smtClean="0"/>
              <a:t>Review those changes in market share, leadership, players, market shifts, costs, pricing, or competition that provide the opportunity for your company’s success.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8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" y="0"/>
            <a:ext cx="9141524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9144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95" y="4724400"/>
            <a:ext cx="914162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800600"/>
            <a:ext cx="6858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3"/>
            <a:ext cx="24003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169" y="685800"/>
            <a:ext cx="477774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11" y="2362200"/>
            <a:ext cx="24003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638"/>
            <a:ext cx="19716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638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71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5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" y="0"/>
            <a:ext cx="9141524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9144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95" y="4724400"/>
            <a:ext cx="914162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800600"/>
            <a:ext cx="6858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44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1620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63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4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740735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740735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263050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263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CA">
              <a:solidFill>
                <a:srgbClr val="263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>
                <a:solidFill>
                  <a:srgbClr val="263050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3"/>
            <a:ext cx="24003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660" y="685800"/>
            <a:ext cx="542925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1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3"/>
            <a:ext cx="24003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169" y="685800"/>
            <a:ext cx="477774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263050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26305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>
                <a:solidFill>
                  <a:srgbClr val="263050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11" y="2362200"/>
            <a:ext cx="24003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638"/>
            <a:ext cx="19716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638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71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5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033630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" y="0"/>
            <a:ext cx="9141524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9144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95" y="4724400"/>
            <a:ext cx="914162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800600"/>
            <a:ext cx="6858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67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1620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1620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22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01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740735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740735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263050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263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CA">
              <a:solidFill>
                <a:srgbClr val="263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>
                <a:solidFill>
                  <a:srgbClr val="263050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3"/>
            <a:ext cx="24003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660" y="685800"/>
            <a:ext cx="542925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3"/>
            <a:ext cx="24003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169" y="685800"/>
            <a:ext cx="477774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263050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26305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>
                <a:solidFill>
                  <a:srgbClr val="263050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11" y="2362200"/>
            <a:ext cx="24003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638"/>
            <a:ext cx="19716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638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71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5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889036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740735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740735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3"/>
            <a:ext cx="24003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660" y="685800"/>
            <a:ext cx="542925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191" y="6583680"/>
            <a:ext cx="9141620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191" y="65836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901955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/>
              <a:pPr>
                <a:defRPr/>
              </a:pPr>
              <a:t>11/03/2015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191" y="6583680"/>
            <a:ext cx="9141620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191" y="65836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901955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9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191" y="6583680"/>
            <a:ext cx="9141620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191" y="65836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901955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 smtClean="0">
                <a:solidFill>
                  <a:srgbClr val="E5E8E8"/>
                </a:solidFill>
              </a:rPr>
              <a:pPr>
                <a:defRPr/>
              </a:pPr>
              <a:t>11/03/2015</a:t>
            </a:fld>
            <a:endParaRPr lang="fr-CA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fr-CA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F5B94E6-70EF-45DB-BD63-BDB0B562AF0B}" type="slidenum">
              <a:rPr lang="fr-CA" smtClean="0">
                <a:solidFill>
                  <a:srgbClr val="E5E8E8"/>
                </a:solidFill>
              </a:rPr>
              <a:pPr>
                <a:defRPr/>
              </a:pPr>
              <a:t>‹#›</a:t>
            </a:fld>
            <a:endParaRPr lang="fr-CA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6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.xml"/><Relationship Id="rId1" Type="http://schemas.openxmlformats.org/officeDocument/2006/relationships/video" Target="file:///F:\SeniorDesign2\2014-03-25_13-27-53_981.3gp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ctrTitle"/>
          </p:nvPr>
        </p:nvSpPr>
        <p:spPr>
          <a:xfrm>
            <a:off x="533400" y="0"/>
            <a:ext cx="8991600" cy="19304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</a:rPr>
              <a:t>Green Energy from Recycled Fat, Oil, and Grease</a:t>
            </a:r>
            <a:endParaRPr lang="en-US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1160860" y="4876800"/>
            <a:ext cx="6858002" cy="762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SD II Presentation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5562600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By:  Angel Olvera, Miguel Urias, Viridiana Ortega, &amp; Abel Becerra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Prepared For: Dr. </a:t>
            </a:r>
            <a:r>
              <a:rPr lang="en-US" b="1" dirty="0" err="1" smtClean="0">
                <a:solidFill>
                  <a:schemeClr val="bg1"/>
                </a:solidFill>
              </a:rPr>
              <a:t>Kamal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Sarkar</a:t>
            </a:r>
            <a:r>
              <a:rPr lang="en-US" b="1" dirty="0" smtClean="0">
                <a:solidFill>
                  <a:schemeClr val="bg1"/>
                </a:solidFill>
              </a:rPr>
              <a:t> &amp;  Dr. Stephen Crown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renewabl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7150" y="4876800"/>
            <a:ext cx="1466850" cy="1752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QFD Cont.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2"/>
            <a:ext cx="91440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2276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1"/>
                </a:solidFill>
              </a:rPr>
              <a:t>Overview &amp; Proposal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1"/>
                </a:solidFill>
              </a:rPr>
              <a:t>Prototype Manufacturing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Grease Trap Frame: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76400"/>
            <a:ext cx="4419600" cy="41239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Dimensions of Grease Trap are</a:t>
            </a:r>
            <a:r>
              <a:rPr lang="en-US" sz="2400" dirty="0" smtClean="0">
                <a:solidFill>
                  <a:schemeClr val="tx1"/>
                </a:solidFill>
              </a:rPr>
              <a:t>:20’’x12’’x10’’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Volume : 2400 in</a:t>
            </a:r>
            <a:r>
              <a:rPr lang="en-US" sz="2000" baseline="30000" dirty="0" smtClean="0">
                <a:solidFill>
                  <a:schemeClr val="tx1"/>
                </a:solidFill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Weight: </a:t>
            </a:r>
            <a:r>
              <a:rPr lang="en-US" sz="2400" dirty="0" smtClean="0">
                <a:solidFill>
                  <a:schemeClr val="tx1"/>
                </a:solidFill>
              </a:rPr>
              <a:t>12.5 Ibs.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Capacity:</a:t>
            </a:r>
            <a:r>
              <a:rPr lang="en-US" sz="2400" dirty="0" smtClean="0">
                <a:solidFill>
                  <a:schemeClr val="tx1"/>
                </a:solidFill>
              </a:rPr>
              <a:t> 10.4 Gallons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80% Capacity for Design Purposes</a:t>
            </a:r>
            <a:r>
              <a:rPr lang="en-US" sz="2400" dirty="0" smtClean="0">
                <a:solidFill>
                  <a:schemeClr val="tx1"/>
                </a:solidFill>
              </a:rPr>
              <a:t>:       8.7 Gallons</a:t>
            </a:r>
            <a:endParaRPr lang="en-US" sz="2400" baseline="30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800" baseline="30000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1026" name="Picture 2" descr="C:\Users\abecerra1\Downloads\photo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572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08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tx1"/>
                </a:solidFill>
              </a:rPr>
              <a:t>Nano</a:t>
            </a:r>
            <a:r>
              <a:rPr lang="en-US" sz="4000" b="1" dirty="0" smtClean="0">
                <a:solidFill>
                  <a:schemeClr val="tx1"/>
                </a:solidFill>
              </a:rPr>
              <a:t>-Glass Container: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3733800" cy="4525963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Cutting &amp; Bending of Aluminum Sheet of Metal.</a:t>
            </a:r>
          </a:p>
          <a:p>
            <a:r>
              <a:rPr lang="en-US" sz="2400" i="1" dirty="0" smtClean="0">
                <a:solidFill>
                  <a:schemeClr val="tx1"/>
                </a:solidFill>
              </a:rPr>
              <a:t>Mesh was integrated separately.</a:t>
            </a:r>
          </a:p>
          <a:p>
            <a:r>
              <a:rPr lang="en-US" sz="2400" i="1" dirty="0" smtClean="0">
                <a:solidFill>
                  <a:schemeClr val="tx1"/>
                </a:solidFill>
              </a:rPr>
              <a:t>Components riveted in place.</a:t>
            </a:r>
          </a:p>
          <a:p>
            <a:r>
              <a:rPr lang="en-US" sz="2400" i="1" dirty="0" smtClean="0">
                <a:solidFill>
                  <a:schemeClr val="tx1"/>
                </a:solidFill>
              </a:rPr>
              <a:t>Hinges were added for easy removal of NanoGlass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4" name="Picture 3" descr="IMG_1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4114800"/>
            <a:ext cx="2590800" cy="2133600"/>
          </a:xfrm>
          <a:prstGeom prst="rect">
            <a:avLst/>
          </a:prstGeom>
        </p:spPr>
      </p:pic>
      <p:pic>
        <p:nvPicPr>
          <p:cNvPr id="5" name="Picture 4" descr="IMG_1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1524000"/>
            <a:ext cx="2362200" cy="2057400"/>
          </a:xfrm>
          <a:prstGeom prst="rect">
            <a:avLst/>
          </a:prstGeom>
        </p:spPr>
      </p:pic>
      <p:pic>
        <p:nvPicPr>
          <p:cNvPr id="6" name="Picture 5" descr="IMG_19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1524000"/>
            <a:ext cx="2590800" cy="1981200"/>
          </a:xfrm>
          <a:prstGeom prst="rect">
            <a:avLst/>
          </a:prstGeom>
        </p:spPr>
      </p:pic>
      <p:pic>
        <p:nvPicPr>
          <p:cNvPr id="8" name="Picture 7" descr="IMG_19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4114800"/>
            <a:ext cx="2362200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35814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Cutting Tool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162800" y="36576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Bending Tool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62484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Finished Product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61722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Frame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5410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Baffle:</a:t>
            </a:r>
            <a:endParaRPr lang="en-US" sz="40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447800"/>
            <a:ext cx="4419600" cy="457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 sheet of Polycarbonate was Cut w/ dimensions to fit the Grease Trap.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 mesh was riveted on to prevent solid food particles from flowing downstream.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IMG_198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81600" y="1295400"/>
            <a:ext cx="3429000" cy="2571750"/>
          </a:xfrm>
        </p:spPr>
      </p:pic>
      <p:sp>
        <p:nvSpPr>
          <p:cNvPr id="7" name="TextBox 6"/>
          <p:cNvSpPr txBox="1"/>
          <p:nvPr/>
        </p:nvSpPr>
        <p:spPr>
          <a:xfrm>
            <a:off x="5943600" y="38862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PC Cutting Tool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0245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“Smart” Alarm System: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76400"/>
            <a:ext cx="3962400" cy="412394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bolt, fitted w/ a compression spring,  was attached to the NG container.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Once the bolt compresses 1”, the LED strips are triggered ON.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IMG_19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752600"/>
            <a:ext cx="3886200" cy="3200400"/>
          </a:xfrm>
        </p:spPr>
      </p:pic>
    </p:spTree>
    <p:extLst>
      <p:ext uri="{BB962C8B-B14F-4D97-AF65-F5344CB8AC3E}">
        <p14:creationId xmlns:p14="http://schemas.microsoft.com/office/powerpoint/2010/main" val="1483657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/>
          <a:lstStyle/>
          <a:p>
            <a:r>
              <a:rPr lang="en-US" dirty="0" smtClean="0"/>
              <a:t>CAD &amp; Prototype Comparison: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267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IMG_2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47800"/>
            <a:ext cx="4419600" cy="4343400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5257800" y="23622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229600" y="2057400"/>
            <a:ext cx="152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791200" y="4572000"/>
            <a:ext cx="609600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086600" y="2057400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05400" y="1981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LED Strip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8600" y="1600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LED Strip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5600" y="1676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5410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NG Container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65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1"/>
                </a:solidFill>
              </a:rPr>
              <a:t>Design Validation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-228600"/>
            <a:ext cx="6477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A2907"/>
                </a:solidFill>
              </a:rPr>
              <a:t>Outline</a:t>
            </a:r>
            <a:endParaRPr lang="en-US" b="1" dirty="0">
              <a:solidFill>
                <a:srgbClr val="1A290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19201"/>
            <a:ext cx="4419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/>
              <a:t>Senior Design I Recap</a:t>
            </a:r>
            <a:endParaRPr lang="en-US" dirty="0" smtClean="0"/>
          </a:p>
          <a:p>
            <a:pPr lvl="0"/>
            <a:r>
              <a:rPr lang="en-US" sz="1600" i="1" dirty="0" smtClean="0"/>
              <a:t>Background</a:t>
            </a:r>
          </a:p>
          <a:p>
            <a:pPr lvl="0"/>
            <a:r>
              <a:rPr lang="en-US" sz="1600" i="1" dirty="0" smtClean="0"/>
              <a:t>Goals &amp; Objectives</a:t>
            </a:r>
          </a:p>
          <a:p>
            <a:pPr lvl="0"/>
            <a:r>
              <a:rPr lang="en-US" sz="1600" i="1" dirty="0" smtClean="0"/>
              <a:t>Competitive Products</a:t>
            </a:r>
          </a:p>
          <a:p>
            <a:pPr lvl="0"/>
            <a:r>
              <a:rPr lang="en-US" sz="1600" i="1" dirty="0" smtClean="0"/>
              <a:t>Needs &amp; Wants</a:t>
            </a:r>
          </a:p>
          <a:p>
            <a:pPr lvl="0"/>
            <a:r>
              <a:rPr lang="en-US" sz="1600" i="1" dirty="0" smtClean="0"/>
              <a:t>QFD</a:t>
            </a:r>
          </a:p>
          <a:p>
            <a:pPr lvl="0"/>
            <a:r>
              <a:rPr lang="en-US" sz="1600" i="1" dirty="0" smtClean="0"/>
              <a:t>Constraints</a:t>
            </a:r>
          </a:p>
          <a:p>
            <a:r>
              <a:rPr lang="en-US" dirty="0" smtClean="0"/>
              <a:t> </a:t>
            </a:r>
          </a:p>
          <a:p>
            <a:pPr lvl="0"/>
            <a:r>
              <a:rPr lang="en-US" b="1" dirty="0" smtClean="0"/>
              <a:t>Overview /Proposal	</a:t>
            </a:r>
            <a:endParaRPr lang="en-US" dirty="0" smtClean="0"/>
          </a:p>
          <a:p>
            <a:pPr lvl="0"/>
            <a:r>
              <a:rPr lang="en-US" sz="1600" i="1" dirty="0" smtClean="0"/>
              <a:t>Methodology</a:t>
            </a:r>
          </a:p>
          <a:p>
            <a:pPr lvl="0"/>
            <a:r>
              <a:rPr lang="en-US" sz="1600" i="1" dirty="0" smtClean="0"/>
              <a:t>Conceptual Design</a:t>
            </a:r>
          </a:p>
          <a:p>
            <a:r>
              <a:rPr lang="en-US" b="1" dirty="0" smtClean="0"/>
              <a:t> </a:t>
            </a:r>
            <a:endParaRPr lang="en-US" dirty="0" smtClean="0"/>
          </a:p>
          <a:p>
            <a:pPr lvl="0"/>
            <a:r>
              <a:rPr lang="en-US" b="1" dirty="0" smtClean="0"/>
              <a:t>Prototype Manufacturing	</a:t>
            </a:r>
            <a:endParaRPr lang="en-US" dirty="0" smtClean="0"/>
          </a:p>
          <a:p>
            <a:pPr lvl="0"/>
            <a:r>
              <a:rPr lang="en-US" sz="1600" i="1" dirty="0" smtClean="0"/>
              <a:t>Grease Trap Frame</a:t>
            </a:r>
          </a:p>
          <a:p>
            <a:pPr lvl="0"/>
            <a:r>
              <a:rPr lang="en-US" sz="1600" i="1" dirty="0" err="1" smtClean="0"/>
              <a:t>Nano</a:t>
            </a:r>
            <a:r>
              <a:rPr lang="en-US" sz="1600" i="1" dirty="0" smtClean="0"/>
              <a:t>-Glass Container</a:t>
            </a:r>
          </a:p>
          <a:p>
            <a:r>
              <a:rPr lang="en-US" sz="1600" i="1" dirty="0" smtClean="0"/>
              <a:t>Baffle </a:t>
            </a:r>
          </a:p>
          <a:p>
            <a:pPr lvl="0"/>
            <a:r>
              <a:rPr lang="en-US" sz="1600" i="1" dirty="0" smtClean="0"/>
              <a:t>“Smart” Alarm System</a:t>
            </a:r>
          </a:p>
          <a:p>
            <a:r>
              <a:rPr lang="en-US" b="1" dirty="0" smtClean="0"/>
              <a:t> </a:t>
            </a:r>
            <a:r>
              <a:rPr lang="en-US" sz="1600" i="1" dirty="0" smtClean="0"/>
              <a:t>Comparison to CAD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1295400"/>
            <a:ext cx="3429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/>
              <a:t>Design Validation</a:t>
            </a:r>
            <a:endParaRPr lang="en-US" dirty="0" smtClean="0"/>
          </a:p>
          <a:p>
            <a:r>
              <a:rPr lang="en-US" sz="1600" i="1" dirty="0" smtClean="0"/>
              <a:t>Prototype Flow Test</a:t>
            </a:r>
          </a:p>
          <a:p>
            <a:pPr lvl="0"/>
            <a:r>
              <a:rPr lang="en-US" sz="1600" i="1" dirty="0" smtClean="0"/>
              <a:t>Heat Output</a:t>
            </a:r>
          </a:p>
          <a:p>
            <a:pPr lvl="0"/>
            <a:r>
              <a:rPr lang="en-US" sz="1600" i="1" dirty="0" smtClean="0"/>
              <a:t>Test Protocols</a:t>
            </a:r>
          </a:p>
          <a:p>
            <a:pPr lvl="0"/>
            <a:r>
              <a:rPr lang="en-US" sz="1600" i="1" dirty="0" smtClean="0"/>
              <a:t>Data Collected</a:t>
            </a:r>
          </a:p>
          <a:p>
            <a:endParaRPr lang="en-US" sz="1600" i="1" dirty="0" smtClean="0"/>
          </a:p>
          <a:p>
            <a:r>
              <a:rPr lang="en-US" sz="1600" b="1" dirty="0" smtClean="0"/>
              <a:t>Discussion:</a:t>
            </a:r>
          </a:p>
          <a:p>
            <a:r>
              <a:rPr lang="en-US" sz="1600" i="1" dirty="0" smtClean="0"/>
              <a:t>Best Practices</a:t>
            </a:r>
          </a:p>
          <a:p>
            <a:r>
              <a:rPr lang="en-US" sz="1600" i="1" dirty="0" smtClean="0"/>
              <a:t>Lessons Learned </a:t>
            </a:r>
          </a:p>
          <a:p>
            <a:r>
              <a:rPr lang="en-US" sz="1600" i="1" dirty="0" smtClean="0"/>
              <a:t>Business Opportunities</a:t>
            </a:r>
          </a:p>
          <a:p>
            <a:endParaRPr lang="en-US" sz="1600" i="1" dirty="0" smtClean="0"/>
          </a:p>
          <a:p>
            <a:r>
              <a:rPr lang="en-US" b="1" dirty="0" smtClean="0"/>
              <a:t>Summary</a:t>
            </a:r>
            <a:endParaRPr lang="en-US" dirty="0" smtClean="0"/>
          </a:p>
          <a:p>
            <a:r>
              <a:rPr lang="en-US" b="1" dirty="0" smtClean="0"/>
              <a:t> </a:t>
            </a:r>
          </a:p>
          <a:p>
            <a:endParaRPr lang="en-US" b="1" dirty="0" smtClean="0"/>
          </a:p>
          <a:p>
            <a:r>
              <a:rPr lang="en-US" b="1" dirty="0" smtClean="0"/>
              <a:t>References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Prototype Flow Test: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2014-02-20_15-10-36_987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600200"/>
            <a:ext cx="7730068" cy="4348163"/>
          </a:xfrm>
        </p:spPr>
      </p:pic>
    </p:spTree>
    <p:extLst>
      <p:ext uri="{BB962C8B-B14F-4D97-AF65-F5344CB8AC3E}">
        <p14:creationId xmlns:p14="http://schemas.microsoft.com/office/powerpoint/2010/main" val="68620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Oil Coated </a:t>
            </a:r>
            <a:r>
              <a:rPr lang="en-US" b="1" dirty="0" err="1" smtClean="0">
                <a:solidFill>
                  <a:schemeClr val="tx1"/>
                </a:solidFill>
              </a:rPr>
              <a:t>Nano</a:t>
            </a:r>
            <a:r>
              <a:rPr lang="en-US" b="1" dirty="0" smtClean="0">
                <a:solidFill>
                  <a:schemeClr val="tx1"/>
                </a:solidFill>
              </a:rPr>
              <a:t>-Glass: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3962400" cy="412394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200" dirty="0" smtClean="0">
                <a:solidFill>
                  <a:schemeClr val="tx1"/>
                </a:solidFill>
              </a:rPr>
              <a:t>In one test run, of this slur was recovered.</a:t>
            </a:r>
          </a:p>
          <a:p>
            <a:pPr>
              <a:lnSpc>
                <a:spcPct val="120000"/>
              </a:lnSpc>
              <a:buNone/>
            </a:pPr>
            <a:r>
              <a:rPr lang="en-US" sz="7200" dirty="0" smtClean="0">
                <a:solidFill>
                  <a:schemeClr val="tx1"/>
                </a:solidFill>
              </a:rPr>
              <a:t>Composition:</a:t>
            </a:r>
          </a:p>
          <a:p>
            <a:pPr>
              <a:lnSpc>
                <a:spcPct val="120000"/>
              </a:lnSpc>
            </a:pPr>
            <a:r>
              <a:rPr lang="en-US" sz="7200" dirty="0" smtClean="0"/>
              <a:t>11% H2O</a:t>
            </a:r>
          </a:p>
          <a:p>
            <a:pPr>
              <a:lnSpc>
                <a:spcPct val="120000"/>
              </a:lnSpc>
            </a:pPr>
            <a:r>
              <a:rPr lang="en-US" sz="7200" dirty="0" smtClean="0"/>
              <a:t>17% Cooking Oil</a:t>
            </a:r>
          </a:p>
          <a:p>
            <a:pPr>
              <a:lnSpc>
                <a:spcPct val="120000"/>
              </a:lnSpc>
            </a:pPr>
            <a:r>
              <a:rPr lang="en-US" sz="7200" dirty="0" smtClean="0"/>
              <a:t>72 % </a:t>
            </a:r>
            <a:r>
              <a:rPr lang="en-US" sz="7200" dirty="0" err="1" smtClean="0"/>
              <a:t>Nano</a:t>
            </a:r>
            <a:r>
              <a:rPr lang="en-US" sz="7200" dirty="0" smtClean="0"/>
              <a:t> Glass</a:t>
            </a:r>
          </a:p>
          <a:p>
            <a:pPr>
              <a:lnSpc>
                <a:spcPct val="120000"/>
              </a:lnSpc>
            </a:pPr>
            <a:endParaRPr lang="en-US" sz="72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7200" dirty="0" smtClean="0"/>
              <a:t>This material could now be used for a variety of purposes.</a:t>
            </a:r>
          </a:p>
          <a:p>
            <a:pPr>
              <a:lnSpc>
                <a:spcPct val="120000"/>
              </a:lnSpc>
            </a:pPr>
            <a:r>
              <a:rPr lang="en-US" sz="7200" dirty="0" smtClean="0">
                <a:solidFill>
                  <a:schemeClr val="tx1"/>
                </a:solidFill>
              </a:rPr>
              <a:t>(e.g</a:t>
            </a:r>
            <a:r>
              <a:rPr lang="en-US" sz="7200" dirty="0" smtClean="0"/>
              <a:t>. BBQ Briquettes)</a:t>
            </a:r>
            <a:endParaRPr lang="en-US" sz="72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 descr="C:\Users\aaolvera\Downloads\phot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1242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32766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NG / Oil/ Water Slur</a:t>
            </a:r>
            <a:endParaRPr lang="en-US" sz="1600" dirty="0"/>
          </a:p>
        </p:txBody>
      </p:sp>
      <p:sp>
        <p:nvSpPr>
          <p:cNvPr id="6" name="Down Arrow 5"/>
          <p:cNvSpPr/>
          <p:nvPr/>
        </p:nvSpPr>
        <p:spPr>
          <a:xfrm>
            <a:off x="6553200" y="3581400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NG H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75512" y="3749489"/>
            <a:ext cx="23173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47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Data Collected: </a:t>
            </a:r>
            <a:endParaRPr lang="en-US" sz="4000" b="1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1"/>
            <a:ext cx="6705600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219200" y="5181601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small sample of the slur was burned to obtain the respective composition . 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Test Protocols:</a:t>
            </a:r>
            <a:endParaRPr lang="en-US" sz="4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3429000" cy="4123944"/>
          </a:xfrm>
        </p:spPr>
        <p:txBody>
          <a:bodyPr/>
          <a:lstStyle/>
          <a:p>
            <a:r>
              <a:rPr lang="en-US" dirty="0" smtClean="0"/>
              <a:t>Manufacturing NG Clay Briquettes: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429000" cy="4123944"/>
          </a:xfrm>
        </p:spPr>
        <p:txBody>
          <a:bodyPr/>
          <a:lstStyle/>
          <a:p>
            <a:r>
              <a:rPr lang="en-US" dirty="0" smtClean="0"/>
              <a:t>Burning Briquettes: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MG_2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590800"/>
            <a:ext cx="4343400" cy="3505200"/>
          </a:xfrm>
          <a:prstGeom prst="rect">
            <a:avLst/>
          </a:prstGeom>
        </p:spPr>
      </p:pic>
      <p:pic>
        <p:nvPicPr>
          <p:cNvPr id="7" name="2014-03-25_13-27-53_981.3g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800600" y="2590800"/>
            <a:ext cx="4191000" cy="3505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Test Results:</a:t>
            </a:r>
            <a:endParaRPr lang="en-US" sz="4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429000" cy="4123944"/>
          </a:xfrm>
        </p:spPr>
        <p:txBody>
          <a:bodyPr/>
          <a:lstStyle/>
          <a:p>
            <a:r>
              <a:rPr lang="en-US" sz="2400" dirty="0" smtClean="0"/>
              <a:t>Before (Avg: 86 g)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429000" cy="41239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After: (62 g of NG)</a:t>
            </a:r>
            <a:endParaRPr lang="en-US" sz="2400" dirty="0"/>
          </a:p>
        </p:txBody>
      </p:sp>
      <p:pic>
        <p:nvPicPr>
          <p:cNvPr id="5" name="Picture 4" descr="IMG_2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09800"/>
            <a:ext cx="3733800" cy="3505200"/>
          </a:xfrm>
          <a:prstGeom prst="rect">
            <a:avLst/>
          </a:prstGeom>
        </p:spPr>
      </p:pic>
      <p:pic>
        <p:nvPicPr>
          <p:cNvPr id="6" name="Picture 5" descr="2014-03-25_14-29-57_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209801"/>
            <a:ext cx="3886200" cy="3505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Heat Content: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153400" cy="412762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With the use of </a:t>
            </a:r>
            <a:r>
              <a:rPr lang="en-US" sz="2800" dirty="0">
                <a:solidFill>
                  <a:schemeClr val="tx1"/>
                </a:solidFill>
              </a:rPr>
              <a:t>calorimeter, </a:t>
            </a:r>
            <a:r>
              <a:rPr lang="en-US" sz="2800" dirty="0" smtClean="0">
                <a:solidFill>
                  <a:schemeClr val="tx1"/>
                </a:solidFill>
              </a:rPr>
              <a:t>the heat outputs by combustion for liquid oil and NG-clay were found to be:</a:t>
            </a:r>
          </a:p>
          <a:p>
            <a:pPr>
              <a:buNone/>
            </a:pPr>
            <a:endParaRPr lang="en-US" sz="2800" b="1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800" b="1" i="1" dirty="0" smtClean="0">
                <a:solidFill>
                  <a:schemeClr val="tx1"/>
                </a:solidFill>
              </a:rPr>
              <a:t>Restaurant Oil</a:t>
            </a:r>
            <a:r>
              <a:rPr lang="en-US" sz="2800" i="1" dirty="0" smtClean="0">
                <a:solidFill>
                  <a:schemeClr val="tx1"/>
                </a:solidFill>
              </a:rPr>
              <a:t>: 28.05 </a:t>
            </a:r>
            <a:r>
              <a:rPr lang="en-US" sz="2200" i="1" dirty="0" smtClean="0">
                <a:solidFill>
                  <a:schemeClr val="tx1"/>
                </a:solidFill>
              </a:rPr>
              <a:t>kJ/</a:t>
            </a:r>
            <a:r>
              <a:rPr lang="en-US" sz="2200" i="1" dirty="0" err="1" smtClean="0">
                <a:solidFill>
                  <a:schemeClr val="tx1"/>
                </a:solidFill>
              </a:rPr>
              <a:t>mL</a:t>
            </a:r>
            <a:r>
              <a:rPr lang="en-US" sz="2800" i="1" dirty="0" smtClean="0">
                <a:solidFill>
                  <a:schemeClr val="tx1"/>
                </a:solidFill>
              </a:rPr>
              <a:t>                         33.7</a:t>
            </a:r>
            <a:r>
              <a:rPr lang="en-US" sz="2200" i="1" dirty="0" smtClean="0">
                <a:solidFill>
                  <a:schemeClr val="tx1"/>
                </a:solidFill>
              </a:rPr>
              <a:t>kJ/g</a:t>
            </a:r>
            <a:endParaRPr lang="en-US" sz="2800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800" i="1" dirty="0" smtClean="0">
                <a:solidFill>
                  <a:schemeClr val="tx1"/>
                </a:solidFill>
              </a:rPr>
              <a:t>							 =1528</a:t>
            </a:r>
            <a:r>
              <a:rPr lang="en-US" sz="2200" i="1" dirty="0" smtClean="0">
                <a:solidFill>
                  <a:schemeClr val="tx1"/>
                </a:solidFill>
              </a:rPr>
              <a:t>kJ/lb</a:t>
            </a:r>
            <a:endParaRPr lang="en-US" sz="2800" i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800" b="1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800" b="1" i="1" dirty="0" err="1" smtClean="0">
                <a:solidFill>
                  <a:schemeClr val="tx1"/>
                </a:solidFill>
              </a:rPr>
              <a:t>Nano</a:t>
            </a:r>
            <a:r>
              <a:rPr lang="en-US" sz="2800" b="1" i="1" dirty="0" smtClean="0">
                <a:solidFill>
                  <a:schemeClr val="tx1"/>
                </a:solidFill>
              </a:rPr>
              <a:t>-Glass Clay</a:t>
            </a:r>
            <a:r>
              <a:rPr lang="en-US" sz="2800" i="1" dirty="0" smtClean="0">
                <a:solidFill>
                  <a:schemeClr val="tx1"/>
                </a:solidFill>
              </a:rPr>
              <a:t>: 5.69 </a:t>
            </a:r>
            <a:r>
              <a:rPr lang="en-US" sz="2200" i="1" dirty="0" smtClean="0">
                <a:solidFill>
                  <a:schemeClr val="tx1"/>
                </a:solidFill>
              </a:rPr>
              <a:t>kJ/g</a:t>
            </a:r>
            <a:r>
              <a:rPr lang="en-US" sz="2800" i="1" dirty="0" smtClean="0">
                <a:solidFill>
                  <a:schemeClr val="tx1"/>
                </a:solidFill>
              </a:rPr>
              <a:t>		258</a:t>
            </a:r>
            <a:r>
              <a:rPr lang="en-US" sz="2200" i="1" dirty="0" smtClean="0">
                <a:solidFill>
                  <a:schemeClr val="tx1"/>
                </a:solidFill>
              </a:rPr>
              <a:t>kJ/</a:t>
            </a:r>
            <a:r>
              <a:rPr lang="en-US" sz="2200" i="1" dirty="0" err="1" smtClean="0">
                <a:solidFill>
                  <a:schemeClr val="tx1"/>
                </a:solidFill>
              </a:rPr>
              <a:t>lb</a:t>
            </a:r>
            <a:endParaRPr lang="en-US" sz="2800" i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800" i="1" dirty="0" smtClean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495800" y="3352800"/>
            <a:ext cx="1295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267200" y="5029200"/>
            <a:ext cx="1219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934" y="-837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Briquette Burning Time:</a:t>
            </a:r>
            <a:endParaRPr lang="en-US" sz="40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163071" cy="39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3201589" cy="10668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Gantt Chart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215" t="42709" r="16116" b="35713"/>
          <a:stretch/>
        </p:blipFill>
        <p:spPr>
          <a:xfrm>
            <a:off x="0" y="2438400"/>
            <a:ext cx="9141725" cy="2590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Discussion</a:t>
            </a:r>
            <a:endParaRPr lang="en-US" sz="6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Best Practices: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Communication as a major practice</a:t>
            </a:r>
          </a:p>
          <a:p>
            <a:r>
              <a:rPr lang="en-US" sz="3000" dirty="0" smtClean="0"/>
              <a:t>Good presentation skills</a:t>
            </a:r>
          </a:p>
          <a:p>
            <a:r>
              <a:rPr lang="en-US" sz="3000" dirty="0" smtClean="0"/>
              <a:t>Think of methods to save time and money</a:t>
            </a:r>
          </a:p>
          <a:p>
            <a:r>
              <a:rPr lang="en-US" sz="3000" dirty="0" smtClean="0"/>
              <a:t>Reduce waste of materials</a:t>
            </a:r>
          </a:p>
          <a:p>
            <a:r>
              <a:rPr lang="en-US" sz="3000" dirty="0" smtClean="0"/>
              <a:t>Learn to be an entrepreneur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0"/>
            <a:ext cx="6858000" cy="2667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1"/>
                </a:solidFill>
              </a:rPr>
              <a:t/>
            </a:r>
            <a:br>
              <a:rPr lang="en-US" sz="6600" b="1" dirty="0" smtClean="0">
                <a:solidFill>
                  <a:schemeClr val="tx1"/>
                </a:solidFill>
              </a:rPr>
            </a:br>
            <a:r>
              <a:rPr lang="en-US" sz="6600" b="1" dirty="0" smtClean="0">
                <a:solidFill>
                  <a:schemeClr val="tx1"/>
                </a:solidFill>
              </a:rPr>
              <a:t/>
            </a:r>
            <a:br>
              <a:rPr lang="en-US" sz="6600" b="1" dirty="0" smtClean="0">
                <a:solidFill>
                  <a:schemeClr val="tx1"/>
                </a:solidFill>
              </a:rPr>
            </a:br>
            <a:r>
              <a:rPr lang="en-US" sz="6600" b="1" dirty="0" smtClean="0">
                <a:solidFill>
                  <a:schemeClr val="tx1"/>
                </a:solidFill>
              </a:rPr>
              <a:t/>
            </a:r>
            <a:br>
              <a:rPr lang="en-US" sz="6600" b="1" dirty="0" smtClean="0">
                <a:solidFill>
                  <a:schemeClr val="tx1"/>
                </a:solidFill>
              </a:rPr>
            </a:br>
            <a:r>
              <a:rPr lang="en-US" sz="6600" b="1" dirty="0" smtClean="0">
                <a:solidFill>
                  <a:schemeClr val="tx1"/>
                </a:solidFill>
              </a:rPr>
              <a:t>Senior Design 1 Recap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Lessons Learned: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Try and investigate different processes to manufacture our prototype</a:t>
            </a:r>
          </a:p>
          <a:p>
            <a:r>
              <a:rPr lang="en-US" sz="3000" dirty="0" smtClean="0"/>
              <a:t>Perform the work in advance</a:t>
            </a:r>
          </a:p>
          <a:p>
            <a:r>
              <a:rPr lang="en-US" sz="3000" dirty="0" smtClean="0"/>
              <a:t>Time management skills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00584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Market Summary</a:t>
            </a:r>
            <a:endParaRPr lang="en-US" sz="4400" b="1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986790" y="1571752"/>
            <a:ext cx="7132320" cy="4562348"/>
          </a:xfrm>
        </p:spPr>
        <p:txBody>
          <a:bodyPr>
            <a:normAutofit/>
          </a:bodyPr>
          <a:lstStyle/>
          <a:p>
            <a:r>
              <a:rPr lang="en-US" dirty="0" smtClean="0"/>
              <a:t>Grease trap services have always been an important part of any food establishments’ (restaurants, schools,  hospitals, etc.) operational expenses.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Today this industry generates roughly $390 M in revenue, and consists of over 450 companies which employ more than 4,000 people. </a:t>
            </a:r>
          </a:p>
          <a:p>
            <a:pPr lvl="1"/>
            <a:r>
              <a:rPr lang="en-US" dirty="0" smtClean="0"/>
              <a:t>However, none of the companies in this industry generate more than 5.0% of the industry's revenue.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28834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404040"/>
                </a:solidFill>
              </a:rPr>
              <a:t>Reference 3</a:t>
            </a:r>
            <a:endParaRPr lang="en-US" i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060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233424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Business Opportunities (Future Work)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Retrofit FOG Chambers</a:t>
            </a:r>
          </a:p>
          <a:p>
            <a:r>
              <a:rPr lang="en-US" sz="3000" dirty="0" smtClean="0"/>
              <a:t>Supply the “Smart Sensors”</a:t>
            </a:r>
          </a:p>
          <a:p>
            <a:r>
              <a:rPr lang="en-US" sz="3000" dirty="0" smtClean="0"/>
              <a:t>Create BBQ briquettes from  the extracted oil soaked </a:t>
            </a:r>
            <a:r>
              <a:rPr lang="en-US" sz="3000" dirty="0" err="1" smtClean="0"/>
              <a:t>nano</a:t>
            </a:r>
            <a:r>
              <a:rPr lang="en-US" sz="3000" dirty="0" smtClean="0"/>
              <a:t> particles</a:t>
            </a:r>
            <a:endParaRPr lang="en-US"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770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Summary 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914401"/>
            <a:ext cx="8229600" cy="4525963"/>
          </a:xfrm>
        </p:spPr>
        <p:txBody>
          <a:bodyPr>
            <a:noAutofit/>
          </a:bodyPr>
          <a:lstStyle/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Smart Grease Trap will allow for safe and effective disposal.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Design will warn consumers when trap is nearly full to capacity.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Use Recycled F.O.G as Biofuels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Redefine Sustainability using Recycled Glass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References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763000" cy="4190999"/>
          </a:xfrm>
          <a:ln>
            <a:solidFill>
              <a:schemeClr val="accent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arenR"/>
            </a:pPr>
            <a:r>
              <a:rPr lang="en-US" sz="2400" u="sng" dirty="0" smtClean="0">
                <a:solidFill>
                  <a:schemeClr val="tx1"/>
                </a:solidFill>
              </a:rPr>
              <a:t>http://www2.nccde.org/Sewers/FOG/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en-US" sz="2400" u="sng" dirty="0" smtClean="0">
                <a:solidFill>
                  <a:schemeClr val="tx1"/>
                </a:solidFill>
              </a:rPr>
              <a:t>http://www.epa.gov/conserve/materials/glass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u="sng" dirty="0" smtClean="0">
                <a:solidFill>
                  <a:schemeClr val="tx1"/>
                </a:solidFill>
              </a:rPr>
              <a:t>www.greaseremovalsystems.com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u="sng" dirty="0" smtClean="0">
                <a:solidFill>
                  <a:schemeClr val="tx1"/>
                </a:solidFill>
              </a:rPr>
              <a:t>http://www.calfog.org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u="sng" dirty="0" smtClean="0">
                <a:solidFill>
                  <a:schemeClr val="tx1"/>
                </a:solidFill>
              </a:rPr>
              <a:t>http://www.big-dipper.com 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u="sng" dirty="0" smtClean="0">
                <a:solidFill>
                  <a:schemeClr val="tx1"/>
                </a:solidFill>
              </a:rPr>
              <a:t>http://www.highlandtank.com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u="sng" dirty="0" smtClean="0">
                <a:solidFill>
                  <a:schemeClr val="tx1"/>
                </a:solidFill>
              </a:rPr>
              <a:t>http://www.igrd.com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u="sng" dirty="0" smtClean="0">
                <a:solidFill>
                  <a:schemeClr val="tx1"/>
                </a:solidFill>
              </a:rPr>
              <a:t>http://www.safety-kleen.com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514350" indent="-514350">
              <a:buNone/>
            </a:pPr>
            <a:endParaRPr lang="en-US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362202"/>
            <a:ext cx="5943600" cy="1362075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chemeClr val="tx2">
                    <a:lumMod val="50000"/>
                  </a:schemeClr>
                </a:solidFill>
              </a:rPr>
              <a:t>Q</a:t>
            </a:r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</a:rPr>
              <a:t>uestions</a:t>
            </a:r>
            <a:r>
              <a:rPr lang="en-US" sz="8800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sz="13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50" name="AutoShape 2" descr="data:image/jpeg;base64,/9j/4AAQSkZJRgABAQAAAQABAAD/2wCEAAkGBwgHBgkIBwgKCgkLDRYPDQwMDRsUFRAWIB0iIiAdHx8kKDQsJCYxJx8fLT0tMTU3Ojo6Iys/RD84QzQ5OjcBCgoKDQwNGg8PGjclHyU3Nzc3Nzc3Nzc3Nzc3Nzc3Nzc3Nzc3Nzc3Nzc3Nzc3Nzc3Nzc3Nzc3Nzc3Nzc3Nzc3N//AABEIAHQAigMBIgACEQEDEQH/xAAbAAABBQEBAAAAAAAAAAAAAAAAAQIEBQYDB//EAEQQAAEDAgIGBgQLBgcBAAAAAAEAAgMEEQUhBhITMVFxIjJBYYGRI1KhsQcUFTNCYpKiwfDxQ3JzgtHhFyU1U2Oywhb/xAAXAQEBAQEAAAAAAAAAAAAAAAAAAQID/8QAGhEBAQEBAQEBAAAAAAAAAAAAAAERMSESAv/aAAwDAQACEQMRAD8A9RYwaoyHkugYOATmDIck8Bc8aNDB6oTg0eqE6ycAqhmoOA8kuoOATwEtlQzUHAI1R6oT0IGao9UI1BwHknosgZqt9UI1G8B5J6SyBhaOA8k0tHALrZJZByLRwCaWjgF1ITSFnBxLRwHko7mDWOQ38FNIUdw6R5pgktGQ5J4CrhjNKS5kMdRM5hLSI4XHMZHM2CDiNU75nDZLcZpWs9lyVRZWSgKqdU4k7c+iiHcHPI9wXJwrHj0uJzZ9kMLGe0glBdgJkk8MXzksbP3nALP1EVLDHtK2adzB9Kepdbyuq81rCf8AKsNizPz0sdh4A5n2KjTS4tQwsL3ThzRvLGlwHkFGhx6KrafiEEsvBzxqNWddDUTOD66d8xG5hyYOTRl+K41lRKxuzhu17t1uwcUGgkrpztJH1sYLD1GtsBxz3n9VJpsSBcyOWdkcjuqHnov/AHXdqw42oItcW3KThRjMhwytaH002dOXZ6p3ln4jxHYnTK9AEjxm6PLi3NOErDle3NZenFfhNhA59XSD9k93pIx9V3aO4q5oq6CvjLqeTWLesx4s5p4EKCxFjuN0WURzT2awPFp/BNL6hvVla7+I38R/RBMITSFFFXM35ynJ743A/wB/Ynsr6dx1XP2Z4SAt96n1DHUhR3DpHmpQc11tVwK4OHSPNaFPGX02I1NG57tU+miufouJuPA39ilgJukMWyhp8RbvpHek/hOyd5Gx8CqbSzFKrCqOCohY8UxfapmjZruibbJw7u9TBbVdXTUUevUytjB3XOZ5DeVWvxKrqujQQ7GM/tphn4N/qo2HRUVRC2thnFVtBlMXaxPM9nJWFzawsB3BMVEZQs2m1qnvqJvWkNyOQ3DwUm9uqLJ4bklLQmKjzObGxz3mwaLkquAc5xkkHTf2eqOwKRVP20xjafRxnpfWdw8PfyTA1RY56g4Jk1MyaMscXN7WubvaRuI7wpOql1VBY4LXmsgdHUhrauCzZgNx4OHcd/mOxdaqhErxNE50NQOrKzI+PFUcomp5o62lGtLCLOjH7Vna3n2jv5rS0lRFVU8c8DteKRoc0jgqlRoMXlpnthxdgaCbNqYx0Dz4K4bqyMDmODmkXBBuCob4mSNLXgFp3ghV4pqrD3F+Gv8ARk3dTvPRPLgnqZq7LBwXN8dxbs4EXC4UOKQVjtkQYagb4ZN/hxU0q+VFe+ljbdzGlh/4yWX8lNA1QGuuSMiSd6cxutK1vYOkfD8hOcBrHmk/MLXZ8TZYXRSNDmPaWuB7QVQ4SHRxS4fOdZ9I7YuJz1226JPNtlomjojkqbFmfFcUpawZRTj4vMeDt7D7x4haRksX0XrsHqH4pojqhpOtU4W7qTd7PVd3fou+j+PUeORuEOvDVRZT0swtJEe8cO9bIBZvSnQ+nxuVmIUcpoMZhHoa2IZn6rx9IfnuVmXolgKPWzGJgaz52S4Z3cT4e+yp8K0gqKetbg2lUDaLErejlHzNSOLT+fDcrbGMApMXMTqkzxyw3EcsEzo3Nva+YPcFLFlRWMDGhoG5OsoD9HsdpM8Ox4VDeyPEYBJ99uqfeuLq7HaEn5R0ffMwb5cPnEt/5HapHtUxrVrYpQCqqn0mwiSQRS1QpZicoqxjoXfeAv4LnW6XaP0VxNi1M5w3tidtD926Yaugm4fUfJtfsnZUVW/I9kUx/B3v5rDVnwoYNDf4rT1dQewlojafM39irf8A7jG8egkgwnADJG8artRj5reIAAKmD28LjV1VPSU756uaOGFgu58hsAso3SuaOlo8Mwyndi2NbFjZgw+jjfYaxe7nfIean4dobPXVDMQ0uqhXVLc46VmUEPIdqrKvnq8Q0qkEeAUexpGn/Uqlpb9gfnwW7a3VaG5mwtmcyurWNYwMY0Na3IACwCbJk0kDNMNLTC4c/ibDw/vdNf1jzUhrNRjW77CxPHvXB46buaIlN6o5KPiVGK+hmpSbGRvRd6rt4PnZSWdUcktlRS4VVfG6KOR7S2UXZK31Xg2I8wpoCxmnePVmh1Zt6Gi+NMxJ4IbquIZIGnWNm8bNyWR+XPhTx0k4dhM1LATlq0zYT9qUqyD1PG8Ew/HqF1JilM2WHe07jGeLT2Feez47VaDVjcPxSqZi2GuuKeaKVpqIrfRe0n27vcoP+GmnmOSF2N46yGJ46TJayWcjkwdH2q3wz4C8Jh1XYli1XUEb2QMbC38T7VqZOihr/hecJjBh2BPdJ2baXpfZaDfzXEY18KOONPydg76WN24ilEeX70pW3l0XxDQqY4hoqZKujsBUUUztZxA+kDvv7ea02AY/Q4/TGWjeRIzKWB+T4z3j8f0WfB5L/hnp3jb2vx7HIY2by2SofKRyY0avtCuKH4FKKNn+ZYzPUuvmI6djGnzuT5r1WR7IY3SSvaxjRdznGwA7yshVaWVeLzS0OhlIKyVvRfXSi0EZ/wDX5yKbRnKnRml0FhbVQy4K6MHoDEKNrpnHukbZ3scoz6vSPScwuxOir6HAXjOHDmBz3jvDi15ae5vh2rb4HoHTQVQxPH53YvipsTNPcsjP1W9i15Y0t1XNBbwIyUVkNGq3RWggZh+ESwUbv9idphlJ7w8AkrS7xfsTa3CaKvhMNXTRTREW2cjA9v2XXHsVKdDqWndr4TUVWHutYNpahzGfYzZ91BdlIG60rR2DpHw/I8lRup9KKL5mqpMQYOypiMTj/PHf/oFc4U6ompRPWQNp5n5GNsmuGgd9hftO4KIlkKM8dN3NSlHf13c1RIb1RySob1RyTrIE7bpc0oCEAlQiyoVZPSPRH4xUfKmAy/EcWZ0g5uTZTwdz/VatKpRgqTRjGtIiJtMKrUpgbtw+ndZpt2uI/PuW1oqKmoKZlNRwRwwsFmsjbYBSEIEQhCoEiVIoAppCckKBpUZ/XdzUoqM/ru5oJLB0RyTkN6oTkCWS2QlsqEQlsiyBEJUIEQlQgRCWyLIGoTkiBEickUDSFGeOm7mpRUZ46buaB7ZnaoyG5O2zuAQhUG2dwCNu7gEIQG3dwCcJXcAhCA2ruARtXcAhCA2ruARtXcAhCA2ruASGZ19wQhAm3dwajbO4BCEBtncAk2zuAQhAhmdwCjPmdruyG9CF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52400"/>
            <a:ext cx="7354491" cy="76199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1A2907"/>
                </a:solidFill>
              </a:rPr>
              <a:t>Background</a:t>
            </a:r>
            <a:r>
              <a:rPr lang="en-US" b="1" dirty="0" smtClean="0">
                <a:solidFill>
                  <a:srgbClr val="1A2907"/>
                </a:solidFill>
              </a:rPr>
              <a:t>:</a:t>
            </a:r>
            <a:endParaRPr lang="en-US" b="1" dirty="0">
              <a:solidFill>
                <a:srgbClr val="1A2907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914400"/>
            <a:ext cx="7772400" cy="5486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en-US" sz="8000" b="1" dirty="0" smtClean="0">
                <a:solidFill>
                  <a:srgbClr val="1A2907"/>
                </a:solidFill>
              </a:rPr>
              <a:t>There are 40,000 sewer overflows/year in the U.S.A</a:t>
            </a:r>
          </a:p>
          <a:p>
            <a:pPr>
              <a:lnSpc>
                <a:spcPct val="170000"/>
              </a:lnSpc>
            </a:pPr>
            <a:r>
              <a:rPr lang="en-US" sz="8000" b="1" dirty="0" smtClean="0">
                <a:solidFill>
                  <a:srgbClr val="1A2907"/>
                </a:solidFill>
              </a:rPr>
              <a:t>47% are F.O.G related</a:t>
            </a:r>
          </a:p>
          <a:p>
            <a:pPr>
              <a:lnSpc>
                <a:spcPct val="170000"/>
              </a:lnSpc>
            </a:pPr>
            <a:r>
              <a:rPr lang="en-US" sz="8000" b="1" dirty="0" smtClean="0">
                <a:solidFill>
                  <a:srgbClr val="1A2907"/>
                </a:solidFill>
              </a:rPr>
              <a:t>Results in </a:t>
            </a:r>
            <a:r>
              <a:rPr lang="en-US" sz="8000" b="1" dirty="0">
                <a:solidFill>
                  <a:srgbClr val="1A2907"/>
                </a:solidFill>
              </a:rPr>
              <a:t>$</a:t>
            </a:r>
            <a:r>
              <a:rPr lang="en-US" sz="8000" b="1" dirty="0" smtClean="0">
                <a:solidFill>
                  <a:srgbClr val="1A2907"/>
                </a:solidFill>
              </a:rPr>
              <a:t>40 million in expenses </a:t>
            </a:r>
            <a:endParaRPr lang="en-US" sz="8000" b="1" dirty="0">
              <a:solidFill>
                <a:srgbClr val="1A2907"/>
              </a:solidFill>
            </a:endParaRPr>
          </a:p>
          <a:p>
            <a:pPr>
              <a:lnSpc>
                <a:spcPct val="170000"/>
              </a:lnSpc>
            </a:pPr>
            <a:r>
              <a:rPr lang="en-US" sz="8000" b="1" dirty="0" smtClean="0">
                <a:solidFill>
                  <a:srgbClr val="1A2907"/>
                </a:solidFill>
              </a:rPr>
              <a:t>Leads to water quality issues &amp; property damage</a:t>
            </a:r>
          </a:p>
          <a:p>
            <a:pPr>
              <a:lnSpc>
                <a:spcPct val="170000"/>
              </a:lnSpc>
            </a:pPr>
            <a:r>
              <a:rPr lang="en-US" sz="8000" b="1" dirty="0">
                <a:solidFill>
                  <a:srgbClr val="1A2907"/>
                </a:solidFill>
              </a:rPr>
              <a:t>F.O.G must be </a:t>
            </a:r>
            <a:r>
              <a:rPr lang="en-US" sz="8000" b="1" dirty="0" smtClean="0">
                <a:solidFill>
                  <a:srgbClr val="1A2907"/>
                </a:solidFill>
              </a:rPr>
              <a:t>stored &amp; disposed </a:t>
            </a:r>
            <a:r>
              <a:rPr lang="en-US" sz="8000" b="1" dirty="0">
                <a:solidFill>
                  <a:srgbClr val="1A2907"/>
                </a:solidFill>
              </a:rPr>
              <a:t>in </a:t>
            </a:r>
            <a:r>
              <a:rPr lang="en-US" sz="8000" b="1" dirty="0" smtClean="0">
                <a:solidFill>
                  <a:srgbClr val="1A2907"/>
                </a:solidFill>
              </a:rPr>
              <a:t>safely</a:t>
            </a:r>
            <a:endParaRPr lang="en-US" sz="8000" b="1" dirty="0">
              <a:solidFill>
                <a:srgbClr val="1A2907"/>
              </a:solidFill>
            </a:endParaRPr>
          </a:p>
          <a:p>
            <a:pPr>
              <a:lnSpc>
                <a:spcPct val="170000"/>
              </a:lnSpc>
            </a:pPr>
            <a:r>
              <a:rPr lang="en-US" sz="8000" b="1" dirty="0" smtClean="0">
                <a:solidFill>
                  <a:srgbClr val="1A2907"/>
                </a:solidFill>
              </a:rPr>
              <a:t>Grease trap maintenance is expensive</a:t>
            </a:r>
          </a:p>
          <a:p>
            <a:pPr>
              <a:lnSpc>
                <a:spcPct val="170000"/>
              </a:lnSpc>
            </a:pPr>
            <a:r>
              <a:rPr lang="en-US" sz="8000" b="1" dirty="0" smtClean="0">
                <a:solidFill>
                  <a:srgbClr val="1A2907"/>
                </a:solidFill>
              </a:rPr>
              <a:t>Typically serviced once per month</a:t>
            </a:r>
          </a:p>
          <a:p>
            <a:pPr>
              <a:lnSpc>
                <a:spcPct val="170000"/>
              </a:lnSpc>
            </a:pPr>
            <a:r>
              <a:rPr lang="en-US" sz="8000" b="1" dirty="0" smtClean="0">
                <a:solidFill>
                  <a:srgbClr val="1A2907"/>
                </a:solidFill>
              </a:rPr>
              <a:t>Most times, grease trap isn't full to capacity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500" dirty="0" smtClean="0">
                <a:solidFill>
                  <a:schemeClr val="tx1"/>
                </a:solidFill>
              </a:rPr>
              <a:t>	</a:t>
            </a:r>
          </a:p>
          <a:p>
            <a:pPr marL="0" indent="0">
              <a:lnSpc>
                <a:spcPct val="170000"/>
              </a:lnSpc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/>
          </a:p>
        </p:txBody>
      </p:sp>
      <p:pic>
        <p:nvPicPr>
          <p:cNvPr id="39938" name="Picture 2" descr="http://www.nbutexas.com/Portals/11/greasegob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350" y="3657600"/>
            <a:ext cx="2914650" cy="2895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838200" y="6534836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	*</a:t>
            </a:r>
            <a:r>
              <a:rPr lang="en-US" sz="1600" dirty="0" smtClean="0">
                <a:solidFill>
                  <a:schemeClr val="bg1"/>
                </a:solidFill>
              </a:rPr>
              <a:t>Reference #1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2320" cy="123342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Glass </a:t>
            </a:r>
            <a:r>
              <a:rPr lang="en-US" sz="4000" b="1" dirty="0" err="1" smtClean="0">
                <a:solidFill>
                  <a:schemeClr val="tx1"/>
                </a:solidFill>
              </a:rPr>
              <a:t>Nanoparticles</a:t>
            </a:r>
            <a:r>
              <a:rPr lang="en-US" sz="4000" b="1" dirty="0" smtClean="0">
                <a:solidFill>
                  <a:schemeClr val="tx1"/>
                </a:solidFill>
              </a:rPr>
              <a:t>: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3429000" cy="4123944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dirty="0" smtClean="0">
                <a:solidFill>
                  <a:schemeClr val="tx1"/>
                </a:solidFill>
              </a:rPr>
              <a:t>12 million tons of glass are produced per year.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solidFill>
                  <a:schemeClr val="tx1"/>
                </a:solidFill>
              </a:rPr>
              <a:t>Made from recycled pulverized glass.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solidFill>
                  <a:schemeClr val="tx1"/>
                </a:solidFill>
              </a:rPr>
              <a:t>Lipophilic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solidFill>
                  <a:schemeClr val="tx1"/>
                </a:solidFill>
              </a:rPr>
              <a:t>Hydrophobic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solidFill>
                  <a:schemeClr val="tx1"/>
                </a:solidFill>
              </a:rPr>
              <a:t>Reusable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" name="Content Placeholder 5" descr="pulverized glas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447800"/>
            <a:ext cx="38862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867400" y="38862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Pulverized Glass</a:t>
            </a:r>
            <a:endParaRPr lang="en-US" sz="16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300954"/>
            <a:ext cx="2133600" cy="202364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448719" y="4897734"/>
            <a:ext cx="133308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343400"/>
            <a:ext cx="2362200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0" y="6248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Ball Mill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9000" y="6248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Nano glass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838200" y="6534836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*Reference #2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444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1A2907"/>
                </a:solidFill>
              </a:rPr>
              <a:t>Goals &amp; Objectives:</a:t>
            </a:r>
            <a:endParaRPr lang="en-US" sz="4000" b="1" dirty="0">
              <a:solidFill>
                <a:srgbClr val="1A290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1000" y="1447800"/>
            <a:ext cx="4040188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Goals	: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81000" y="2286001"/>
            <a:ext cx="4040188" cy="39417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Build “smart” grease trap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Use glass Nano-particles to absorb oil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Reduce customer grease trap maintenance costs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Create alternative source of Green Energy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Solve municipal solid waste problem (glass)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953001" y="1447800"/>
            <a:ext cx="4041775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Objectives: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8201" y="2209802"/>
            <a:ext cx="4041775" cy="39417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Create grease Trap prototype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Test oil absorption capacity of glass Nano-particles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Burn recovered oil for energy output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Check whether fumes are safe for the environment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Create sensor to warn when trap is ≈ 85% full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3424"/>
          </a:xfrm>
        </p:spPr>
        <p:txBody>
          <a:bodyPr/>
          <a:lstStyle/>
          <a:p>
            <a:r>
              <a:rPr lang="en-US" b="1" dirty="0" smtClean="0">
                <a:solidFill>
                  <a:srgbClr val="1A2907"/>
                </a:solidFill>
              </a:rPr>
              <a:t>Types of Grease Traps:</a:t>
            </a:r>
            <a:endParaRPr lang="en-US" b="1" dirty="0">
              <a:solidFill>
                <a:srgbClr val="1A2907"/>
              </a:solidFill>
            </a:endParaRPr>
          </a:p>
        </p:txBody>
      </p:sp>
      <p:pic>
        <p:nvPicPr>
          <p:cNvPr id="14" name="Content Placeholder 6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5600" y="4114800"/>
            <a:ext cx="2438400" cy="213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2514600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14800"/>
            <a:ext cx="2590800" cy="1990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66800"/>
            <a:ext cx="9143999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990600" y="6553200"/>
            <a:ext cx="2582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*Reference #3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132320" cy="1234440"/>
          </a:xfrm>
        </p:spPr>
        <p:txBody>
          <a:bodyPr/>
          <a:lstStyle/>
          <a:p>
            <a:r>
              <a:rPr lang="en-US" b="1" dirty="0" smtClean="0">
                <a:solidFill>
                  <a:srgbClr val="1A2907"/>
                </a:solidFill>
              </a:rPr>
              <a:t>Needs &amp; Wants: </a:t>
            </a:r>
            <a:endParaRPr lang="en-US" b="1" dirty="0">
              <a:solidFill>
                <a:srgbClr val="1A290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762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Needs</a:t>
            </a:r>
            <a:r>
              <a:rPr lang="en-US" sz="2800" b="1" dirty="0" smtClean="0">
                <a:solidFill>
                  <a:srgbClr val="1A2907"/>
                </a:solidFill>
              </a:rPr>
              <a:t>:</a:t>
            </a:r>
            <a:endParaRPr lang="en-US" sz="2800" b="1" dirty="0">
              <a:solidFill>
                <a:srgbClr val="1A290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362202"/>
            <a:ext cx="4040188" cy="39417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Great F.O.G Separation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Great F.O.G Retention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Adequate Capacity (Size)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Environmentally Friendly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800601" y="1447800"/>
            <a:ext cx="4041775" cy="762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Wants: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572001" y="2286001"/>
            <a:ext cx="4041775" cy="39417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Minimal Maintenance “Smart”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Good Odor Control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Reusable nano-glass container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Clean Burning Process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Explore Potential to Retrofit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9497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Quality  Function Deployment   				(QFD)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4830428" y="8572502"/>
          <a:ext cx="2285998" cy="6095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5848350" y="19812000"/>
          <a:ext cx="7315200" cy="222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3637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814367C-AFB0-424C-87E5-110AD510D9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TS103417271</Template>
  <TotalTime>2020</TotalTime>
  <Words>841</Words>
  <Application>Microsoft Office PowerPoint</Application>
  <PresentationFormat>On-screen Show (4:3)</PresentationFormat>
  <Paragraphs>199</Paragraphs>
  <Slides>35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Banded Design Blue 16x9</vt:lpstr>
      <vt:lpstr>1_Banded Design Blue 16x9</vt:lpstr>
      <vt:lpstr>2_Banded Design Blue 16x9</vt:lpstr>
      <vt:lpstr>Green Energy from Recycled Fat, Oil, and Grease</vt:lpstr>
      <vt:lpstr>Outline</vt:lpstr>
      <vt:lpstr>   Senior Design 1 Recap</vt:lpstr>
      <vt:lpstr>Background:</vt:lpstr>
      <vt:lpstr>Glass Nanoparticles:</vt:lpstr>
      <vt:lpstr>Goals &amp; Objectives:</vt:lpstr>
      <vt:lpstr>Types of Grease Traps:</vt:lpstr>
      <vt:lpstr>Needs &amp; Wants: </vt:lpstr>
      <vt:lpstr>Quality  Function Deployment       (QFD)</vt:lpstr>
      <vt:lpstr>QFD Cont.</vt:lpstr>
      <vt:lpstr>Overview &amp; Proposal</vt:lpstr>
      <vt:lpstr>PowerPoint Presentation</vt:lpstr>
      <vt:lpstr>Prototype Manufacturing</vt:lpstr>
      <vt:lpstr>Grease Trap Frame:</vt:lpstr>
      <vt:lpstr>Nano-Glass Container:</vt:lpstr>
      <vt:lpstr>Baffle:</vt:lpstr>
      <vt:lpstr>“Smart” Alarm System:</vt:lpstr>
      <vt:lpstr>CAD &amp; Prototype Comparison:</vt:lpstr>
      <vt:lpstr>Design Validation</vt:lpstr>
      <vt:lpstr>Prototype Flow Test:</vt:lpstr>
      <vt:lpstr>Oil Coated Nano-Glass: </vt:lpstr>
      <vt:lpstr>Data Collected: </vt:lpstr>
      <vt:lpstr>Test Protocols:</vt:lpstr>
      <vt:lpstr>Test Results:</vt:lpstr>
      <vt:lpstr>Heat Content:</vt:lpstr>
      <vt:lpstr>Briquette Burning Time:</vt:lpstr>
      <vt:lpstr>Gantt Chart</vt:lpstr>
      <vt:lpstr>Discussion</vt:lpstr>
      <vt:lpstr>Best Practices:</vt:lpstr>
      <vt:lpstr>Lessons Learned:</vt:lpstr>
      <vt:lpstr>Market Summary</vt:lpstr>
      <vt:lpstr>Business Opportunities (Future Work)</vt:lpstr>
      <vt:lpstr>Summary </vt:lpstr>
      <vt:lpstr>References</vt:lpstr>
      <vt:lpstr>Questions?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Energy From Recycled F.O.G (Fat, Oil, and Grease)</dc:title>
  <dc:creator>HP</dc:creator>
  <cp:lastModifiedBy>Kamalaksha Sarkar</cp:lastModifiedBy>
  <cp:revision>242</cp:revision>
  <dcterms:created xsi:type="dcterms:W3CDTF">2013-10-14T02:15:03Z</dcterms:created>
  <dcterms:modified xsi:type="dcterms:W3CDTF">2015-03-11T19:47:46Z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TC103367939990</vt:lpwstr>
  </property>
</Properties>
</file>